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81" r:id="rId17"/>
    <p:sldId id="278" r:id="rId18"/>
    <p:sldId id="279" r:id="rId19"/>
    <p:sldId id="280" r:id="rId20"/>
    <p:sldId id="282" r:id="rId21"/>
    <p:sldId id="283"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25" autoAdjust="0"/>
    <p:restoredTop sz="94660" autoAdjust="0"/>
  </p:normalViewPr>
  <p:slideViewPr>
    <p:cSldViewPr snapToGrid="0">
      <p:cViewPr varScale="1">
        <p:scale>
          <a:sx n="83" d="100"/>
          <a:sy n="83" d="100"/>
        </p:scale>
        <p:origin x="1109"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5/12/2022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5/12/2022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5/12/2022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5/12/2022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5/12/2022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5/12/2022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5/12/2022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5/12/2022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64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Değerler Krizi ve </a:t>
            </a:r>
            <a:r>
              <a:rPr lang="tr-TR" dirty="0" err="1"/>
              <a:t>Çokkültürlülük</a:t>
            </a:r>
            <a:r>
              <a:rPr lang="tr-TR" dirty="0"/>
              <a:t>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Eğer yüksek değerler bu süreçte etkin olmazsa, çalışma ve kazanma ile ilgili süreçlere rehberlik etmezse sorunlar baş gösterir.1 Örneğin; ne şekilde olursa olsun kazanma düşüncesi, kısa yoldan kazanarak köşeyi dönme gibi bazı sapmalar görülebilir. Burada çalışmak ve kazanmak, hakkaniyet, helal kazanma, dürüstlük gibi yüksek değerlerle kontrol edilmemiş demektir ki, bu her ne kadar kişiye kazanma anlamında bir fayda sağlıyor gibi gözükse de topluma büyük zarar verir.</a:t>
            </a:r>
          </a:p>
        </p:txBody>
      </p:sp>
    </p:spTree>
    <p:extLst>
      <p:ext uri="{BB962C8B-B14F-4D97-AF65-F5344CB8AC3E}">
        <p14:creationId xmlns:p14="http://schemas.microsoft.com/office/powerpoint/2010/main" val="221363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Değerler Krizi ve </a:t>
            </a:r>
            <a:r>
              <a:rPr lang="tr-TR" dirty="0" err="1"/>
              <a:t>Çokkültürlülük</a:t>
            </a:r>
            <a:r>
              <a:rPr lang="tr-TR" dirty="0"/>
              <a:t> </a:t>
            </a:r>
          </a:p>
        </p:txBody>
      </p:sp>
      <p:sp>
        <p:nvSpPr>
          <p:cNvPr id="3" name="İçerik Yer Tutucusu 2"/>
          <p:cNvSpPr>
            <a:spLocks noGrp="1"/>
          </p:cNvSpPr>
          <p:nvPr>
            <p:ph idx="1"/>
          </p:nvPr>
        </p:nvSpPr>
        <p:spPr/>
        <p:txBody>
          <a:bodyPr>
            <a:normAutofit/>
          </a:bodyPr>
          <a:lstStyle/>
          <a:p>
            <a:pPr>
              <a:lnSpc>
                <a:spcPct val="150000"/>
              </a:lnSpc>
            </a:pPr>
            <a:r>
              <a:rPr lang="tr-TR" sz="2400" dirty="0"/>
              <a:t>Buradan şöyle bir sonuç çıkarmak mümkündür. Bireysel tercihler yüksek değerler tarafından yönlendirildiğinde ve bu tercihler yüksek değerlerin çizdiği çerçeveye yaklaştıkça anlamlı hale gelir.1 Yüksek değerlerin bazı bireysel tercihleri veya çıkarları sınırlandırıyor gibi gözükmesi kimseye özel bir çıkar sağlamak için değildir. Bu durum herkesin yararına olacağı düşüncesine dayanmaktadır.</a:t>
            </a:r>
          </a:p>
        </p:txBody>
      </p:sp>
    </p:spTree>
    <p:extLst>
      <p:ext uri="{BB962C8B-B14F-4D97-AF65-F5344CB8AC3E}">
        <p14:creationId xmlns:p14="http://schemas.microsoft.com/office/powerpoint/2010/main" val="221363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Değerler Krizi ve </a:t>
            </a:r>
            <a:r>
              <a:rPr lang="tr-TR" dirty="0" err="1"/>
              <a:t>Çokkültürlülük</a:t>
            </a:r>
            <a:r>
              <a:rPr lang="tr-TR" dirty="0"/>
              <a:t> </a:t>
            </a:r>
          </a:p>
        </p:txBody>
      </p:sp>
      <p:sp>
        <p:nvSpPr>
          <p:cNvPr id="3" name="İçerik Yer Tutucusu 2"/>
          <p:cNvSpPr>
            <a:spLocks noGrp="1"/>
          </p:cNvSpPr>
          <p:nvPr>
            <p:ph idx="1"/>
          </p:nvPr>
        </p:nvSpPr>
        <p:spPr/>
        <p:txBody>
          <a:bodyPr>
            <a:normAutofit/>
          </a:bodyPr>
          <a:lstStyle/>
          <a:p>
            <a:pPr>
              <a:lnSpc>
                <a:spcPct val="150000"/>
              </a:lnSpc>
            </a:pPr>
            <a:r>
              <a:rPr lang="tr-TR" sz="2400" dirty="0"/>
              <a:t>Bazı toplumlarda az ya da çok kendilerini farklı gören gruplar bulunur.14 Böyle bir toplumda bir farklı grupların sahip oldukları farklı kültürlerle bir toplum içerisinde yer alması, </a:t>
            </a:r>
            <a:r>
              <a:rPr lang="tr-TR" sz="2400" dirty="0" err="1"/>
              <a:t>çokkültürlülüğün</a:t>
            </a:r>
            <a:r>
              <a:rPr lang="tr-TR" sz="2400" dirty="0"/>
              <a:t> temelini ve </a:t>
            </a:r>
            <a:r>
              <a:rPr lang="tr-TR" sz="2400" dirty="0" err="1"/>
              <a:t>çokkültürlü</a:t>
            </a:r>
            <a:r>
              <a:rPr lang="tr-TR" sz="2400" dirty="0"/>
              <a:t> yapılanmaları oluşturur15. Bu şekilde içerisinde farklı kültürel özellikleri ve değerleri barındıran çok sayıda farklı kültürel grupların yer aldığı toplumlara çok kültürlü toplumlar denilmektedir </a:t>
            </a:r>
          </a:p>
        </p:txBody>
      </p:sp>
    </p:spTree>
    <p:extLst>
      <p:ext uri="{BB962C8B-B14F-4D97-AF65-F5344CB8AC3E}">
        <p14:creationId xmlns:p14="http://schemas.microsoft.com/office/powerpoint/2010/main" val="221363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Değerler Krizi ve </a:t>
            </a:r>
            <a:r>
              <a:rPr lang="tr-TR" dirty="0" err="1"/>
              <a:t>Çokkültürlülük</a:t>
            </a:r>
            <a:r>
              <a:rPr lang="tr-TR" dirty="0"/>
              <a:t> </a:t>
            </a:r>
          </a:p>
        </p:txBody>
      </p:sp>
      <p:sp>
        <p:nvSpPr>
          <p:cNvPr id="3" name="İçerik Yer Tutucusu 2"/>
          <p:cNvSpPr>
            <a:spLocks noGrp="1"/>
          </p:cNvSpPr>
          <p:nvPr>
            <p:ph idx="1"/>
          </p:nvPr>
        </p:nvSpPr>
        <p:spPr/>
        <p:txBody>
          <a:bodyPr>
            <a:normAutofit/>
          </a:bodyPr>
          <a:lstStyle/>
          <a:p>
            <a:pPr>
              <a:lnSpc>
                <a:spcPct val="150000"/>
              </a:lnSpc>
            </a:pPr>
            <a:r>
              <a:rPr lang="tr-TR" sz="2400" dirty="0"/>
              <a:t>Toplum öz değerlerinden uzaklaştığında değerlerde yozlaşma meydana gelir ve yozlaşan değerler, kişilerin düşünce ve davranışları üzerindeki belirleyici ve birleştirici özelliğini kaybeder.4,41 Bundan dolayı bu görüşe göre, çok kültürlülüğün bir toplumda değerler krizini artıran sonuçları olabilir. </a:t>
            </a:r>
          </a:p>
        </p:txBody>
      </p:sp>
    </p:spTree>
    <p:extLst>
      <p:ext uri="{BB962C8B-B14F-4D97-AF65-F5344CB8AC3E}">
        <p14:creationId xmlns:p14="http://schemas.microsoft.com/office/powerpoint/2010/main" val="2213630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Çokkültürlü</a:t>
            </a:r>
            <a:r>
              <a:rPr lang="tr-TR" dirty="0"/>
              <a:t> Toplumlar </a:t>
            </a:r>
          </a:p>
        </p:txBody>
      </p:sp>
      <p:sp>
        <p:nvSpPr>
          <p:cNvPr id="3" name="İçerik Yer Tutucusu 2"/>
          <p:cNvSpPr>
            <a:spLocks noGrp="1"/>
          </p:cNvSpPr>
          <p:nvPr>
            <p:ph idx="1"/>
          </p:nvPr>
        </p:nvSpPr>
        <p:spPr/>
        <p:txBody>
          <a:bodyPr>
            <a:normAutofit fontScale="92500"/>
          </a:bodyPr>
          <a:lstStyle/>
          <a:p>
            <a:pPr>
              <a:lnSpc>
                <a:spcPct val="150000"/>
              </a:lnSpc>
            </a:pPr>
            <a:r>
              <a:rPr lang="tr-TR" sz="2400" dirty="0" err="1"/>
              <a:t>Çokkültürlülük</a:t>
            </a:r>
            <a:r>
              <a:rPr lang="tr-TR" sz="2400" dirty="0"/>
              <a:t> kavramı ilk olarak İsviçre’de 1950’li yıllarda kültürel çoğulculuğun politika olarak benimsenmesi ile ortaya çıkmıştır. İsviçre, kültürel çoğunluğu göç etmişlerden ziyade farklı diller konuşan kantonlar ve onların beraberlerinde getirdikleri gelenekleri ile ilişkilendirmiştir.22 Sonradan ortaya çıkan gelişmelerin sonuçları birlikte dikkate alındığında çok kültürlülüğün nedenleri şu şekilde sıralanmaktadır:</a:t>
            </a:r>
          </a:p>
        </p:txBody>
      </p:sp>
    </p:spTree>
    <p:extLst>
      <p:ext uri="{BB962C8B-B14F-4D97-AF65-F5344CB8AC3E}">
        <p14:creationId xmlns:p14="http://schemas.microsoft.com/office/powerpoint/2010/main" val="141884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Çokkültürlü</a:t>
            </a:r>
            <a:r>
              <a:rPr lang="tr-TR" dirty="0"/>
              <a:t> Toplumlar </a:t>
            </a:r>
          </a:p>
        </p:txBody>
      </p:sp>
      <p:sp>
        <p:nvSpPr>
          <p:cNvPr id="3" name="İçerik Yer Tutucusu 2"/>
          <p:cNvSpPr>
            <a:spLocks noGrp="1"/>
          </p:cNvSpPr>
          <p:nvPr>
            <p:ph idx="1"/>
          </p:nvPr>
        </p:nvSpPr>
        <p:spPr/>
        <p:txBody>
          <a:bodyPr>
            <a:noAutofit/>
          </a:bodyPr>
          <a:lstStyle/>
          <a:p>
            <a:r>
              <a:rPr lang="tr-TR" sz="2400" dirty="0"/>
              <a:t>Sömürgelerden gelenlere yurttaşlık verilmesi ile eski sömürgeci ülkelerde göçmen insanların sayısının dikkat çekici şekilde artması, </a:t>
            </a:r>
          </a:p>
          <a:p>
            <a:r>
              <a:rPr lang="tr-TR" sz="2400" dirty="0"/>
              <a:t>b) İkinci Dünya Savaşı sonucunda geniş topraklara sahip devletlerin parçalanması ve yeni devletlerin ortaya çıkmasıyla bazı milletlerin parçalar halinde farklı ülkelerde yaşamaları, </a:t>
            </a:r>
          </a:p>
          <a:p>
            <a:r>
              <a:rPr lang="tr-TR" sz="2400" dirty="0"/>
              <a:t>c) Küresel ekonomideki gelişmeler ve değişmeler sonucunda ülkeler arasında göçlerin artması, </a:t>
            </a:r>
          </a:p>
          <a:p>
            <a:r>
              <a:rPr lang="tr-TR" sz="2400" dirty="0"/>
              <a:t>d) Batı Avrupa’da yirminci yüzyılın sonlarında iş gücüne ihtiyacın artması sonucunda işçi göçünün artması ve etnik gruplaşmaların olması. </a:t>
            </a:r>
          </a:p>
        </p:txBody>
      </p:sp>
    </p:spTree>
    <p:extLst>
      <p:ext uri="{BB962C8B-B14F-4D97-AF65-F5344CB8AC3E}">
        <p14:creationId xmlns:p14="http://schemas.microsoft.com/office/powerpoint/2010/main" val="34082452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Çok Kültürlülüğe Yönelik Eleştiriler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1. Çok değişik kültürel özellikleri bulunan grupların bir toplumda yer alması, bu gruplar arasındaki çelişkileri arttırmaktadır ve bundan dolayı bu grupların uzlaşmasını güçleştirmektedir. Gruplar arasında çelişkilerin artması ve uzlaşmanın güçleşmesi, çatışma zemini hazırlamaktadır. Bunun sonucunda çok farklı kültürlerin bulunduğu çok kültürlü toplumlarda karşılıklı uyumun güç olduğu düşüncesi ortaya çıkmıştır. </a:t>
            </a:r>
          </a:p>
        </p:txBody>
      </p:sp>
    </p:spTree>
    <p:extLst>
      <p:ext uri="{BB962C8B-B14F-4D97-AF65-F5344CB8AC3E}">
        <p14:creationId xmlns:p14="http://schemas.microsoft.com/office/powerpoint/2010/main" val="3346581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Çok Kültürlülüğe Yönelik Eleştiriler </a:t>
            </a:r>
          </a:p>
        </p:txBody>
      </p:sp>
      <p:sp>
        <p:nvSpPr>
          <p:cNvPr id="3" name="İçerik Yer Tutucusu 2"/>
          <p:cNvSpPr>
            <a:spLocks noGrp="1"/>
          </p:cNvSpPr>
          <p:nvPr>
            <p:ph idx="1"/>
          </p:nvPr>
        </p:nvSpPr>
        <p:spPr/>
        <p:txBody>
          <a:bodyPr>
            <a:normAutofit/>
          </a:bodyPr>
          <a:lstStyle/>
          <a:p>
            <a:pPr>
              <a:lnSpc>
                <a:spcPct val="150000"/>
              </a:lnSpc>
            </a:pPr>
            <a:r>
              <a:rPr lang="tr-TR" sz="2400" dirty="0"/>
              <a:t>2. Farklı etnik toplulukların değişik özelliklere sahip kültürlerinin olması, toplumdaki yerleşik kültür ile uyumunu güçleştirdiği savunulmaktadır. Ayrıca, topluma göç yoluyla yerleşen grupların genel topluma mesafeli davrandığı, kendi kültürünü oluşturan özelliklere aşırı bir bağlılık sergilediği düşünülmektedir. </a:t>
            </a:r>
          </a:p>
        </p:txBody>
      </p:sp>
    </p:spTree>
    <p:extLst>
      <p:ext uri="{BB962C8B-B14F-4D97-AF65-F5344CB8AC3E}">
        <p14:creationId xmlns:p14="http://schemas.microsoft.com/office/powerpoint/2010/main" val="2881023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Çok Kültürlülüğe Yönelik Eleştiriler </a:t>
            </a:r>
          </a:p>
        </p:txBody>
      </p:sp>
      <p:sp>
        <p:nvSpPr>
          <p:cNvPr id="3" name="İçerik Yer Tutucusu 2"/>
          <p:cNvSpPr>
            <a:spLocks noGrp="1"/>
          </p:cNvSpPr>
          <p:nvPr>
            <p:ph idx="1"/>
          </p:nvPr>
        </p:nvSpPr>
        <p:spPr/>
        <p:txBody>
          <a:bodyPr>
            <a:normAutofit/>
          </a:bodyPr>
          <a:lstStyle/>
          <a:p>
            <a:pPr>
              <a:lnSpc>
                <a:spcPct val="150000"/>
              </a:lnSpc>
            </a:pPr>
            <a:r>
              <a:rPr lang="tr-TR" sz="2400" dirty="0"/>
              <a:t>3. Batı ülkelerindeki yerleşik kültürün, diğer kültürlerle karşılaştırıldığında üstün özellikler taşıdığı ve bundan dolayı diğer kültürlerin, batı toplumlarına katkı da bulunmasının mümkün olmadığı; aksine yerleşik topluma problemler çıkardığı düşünülmektedir. </a:t>
            </a:r>
          </a:p>
        </p:txBody>
      </p:sp>
    </p:spTree>
    <p:extLst>
      <p:ext uri="{BB962C8B-B14F-4D97-AF65-F5344CB8AC3E}">
        <p14:creationId xmlns:p14="http://schemas.microsoft.com/office/powerpoint/2010/main" val="39925431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Çok Kültürlülüğe Yönelik Eleştiriler </a:t>
            </a:r>
          </a:p>
        </p:txBody>
      </p:sp>
      <p:sp>
        <p:nvSpPr>
          <p:cNvPr id="3" name="İçerik Yer Tutucusu 2"/>
          <p:cNvSpPr>
            <a:spLocks noGrp="1"/>
          </p:cNvSpPr>
          <p:nvPr>
            <p:ph idx="1"/>
          </p:nvPr>
        </p:nvSpPr>
        <p:spPr/>
        <p:txBody>
          <a:bodyPr>
            <a:normAutofit/>
          </a:bodyPr>
          <a:lstStyle/>
          <a:p>
            <a:pPr>
              <a:lnSpc>
                <a:spcPct val="150000"/>
              </a:lnSpc>
            </a:pPr>
            <a:r>
              <a:rPr lang="tr-TR" sz="2400" dirty="0"/>
              <a:t>4. Bir toplumda farklı kültürel özellikler taşıyan grupların olmasının, uyumlu bir toplumsal tasarımın ortaya çıkmasını güçleştiren bir problem olarak düşünülmektedir ve bundan dolayı kültürel farklılıkların ortadan kaldırılmasının gerekli olduğu; göç ederek gelenlerin ve etnik grupların toplumdaki yaygın değerlere ve normlara uymalarının zorunlu tutulması gerektiği düşünülmektedir. </a:t>
            </a:r>
          </a:p>
        </p:txBody>
      </p:sp>
    </p:spTree>
    <p:extLst>
      <p:ext uri="{BB962C8B-B14F-4D97-AF65-F5344CB8AC3E}">
        <p14:creationId xmlns:p14="http://schemas.microsoft.com/office/powerpoint/2010/main" val="399254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84121" y="723234"/>
            <a:ext cx="10571998" cy="970450"/>
          </a:xfrm>
        </p:spPr>
        <p:txBody>
          <a:bodyPr/>
          <a:lstStyle/>
          <a:p>
            <a:r>
              <a:rPr lang="tr-TR" sz="2800" dirty="0"/>
              <a:t>11. BÖLÜM</a:t>
            </a:r>
            <a:br>
              <a:rPr lang="tr-TR" sz="2800" dirty="0"/>
            </a:br>
            <a:r>
              <a:rPr lang="tr-TR" sz="2800" dirty="0"/>
              <a:t>MODERN VE ÇOK KÜLTÜRLÜ TOPLUMLARDA </a:t>
            </a:r>
            <a:br>
              <a:rPr lang="tr-TR" sz="2800" dirty="0"/>
            </a:br>
            <a:r>
              <a:rPr lang="tr-TR" sz="2800" dirty="0"/>
              <a:t>DEĞERLER KRİZİ VE EĞİTİM</a:t>
            </a:r>
          </a:p>
        </p:txBody>
      </p:sp>
      <p:sp>
        <p:nvSpPr>
          <p:cNvPr id="3" name="İçerik Yer Tutucusu 2"/>
          <p:cNvSpPr>
            <a:spLocks noGrp="1"/>
          </p:cNvSpPr>
          <p:nvPr>
            <p:ph idx="1"/>
          </p:nvPr>
        </p:nvSpPr>
        <p:spPr/>
        <p:txBody>
          <a:bodyPr>
            <a:normAutofit/>
          </a:bodyPr>
          <a:lstStyle/>
          <a:p>
            <a:pPr>
              <a:lnSpc>
                <a:spcPct val="150000"/>
              </a:lnSpc>
            </a:pPr>
            <a:r>
              <a:rPr lang="tr-TR" sz="2400" dirty="0"/>
              <a:t>Değişik durumlardaki davranışlar üzerinde etkisi olan değerlerin, çeşitli işlevleri bulunmaktadır. Değerler, toplumu oluşturan ve ayakta tutan bireylerin davranışlarının uygun olup olmadığı konusunda bir ölçüt, bir tartı görevi sağlamaktadır. Bu şekilde değerler, bireylerin çeşitli içerikteki davranışlarının uygunluğunu belirlemektedir ve toplumda karşılıklı uyumu sağlayacak bir zemin oluşturmaktadır</a:t>
            </a:r>
          </a:p>
        </p:txBody>
      </p:sp>
    </p:spTree>
    <p:extLst>
      <p:ext uri="{BB962C8B-B14F-4D97-AF65-F5344CB8AC3E}">
        <p14:creationId xmlns:p14="http://schemas.microsoft.com/office/powerpoint/2010/main" val="2030383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Özet </a:t>
            </a:r>
          </a:p>
        </p:txBody>
      </p:sp>
      <p:sp>
        <p:nvSpPr>
          <p:cNvPr id="3" name="İçerik Yer Tutucusu 2"/>
          <p:cNvSpPr>
            <a:spLocks noGrp="1"/>
          </p:cNvSpPr>
          <p:nvPr>
            <p:ph idx="1"/>
          </p:nvPr>
        </p:nvSpPr>
        <p:spPr/>
        <p:txBody>
          <a:bodyPr>
            <a:normAutofit/>
          </a:bodyPr>
          <a:lstStyle/>
          <a:p>
            <a:pPr>
              <a:lnSpc>
                <a:spcPct val="150000"/>
              </a:lnSpc>
            </a:pPr>
            <a:r>
              <a:rPr lang="tr-TR" sz="2400" dirty="0"/>
              <a:t>Çok kültürlülüğün bir toplumda yaygın hale gelmesiyle, toplumdaki değerlerde bir değişime neden olmaktadır. Değerlerdeki bu değişim, toplumdaki olay ve olguları etkileyerek toplumun öz değerlerinden uzaklaşmasına sebep olabilir. Bundan dolayı bu görüşe göre, çok kültürlülüğün bir toplumda değerler krizini artıran sonuçları olabilir. </a:t>
            </a:r>
          </a:p>
        </p:txBody>
      </p:sp>
    </p:spTree>
    <p:extLst>
      <p:ext uri="{BB962C8B-B14F-4D97-AF65-F5344CB8AC3E}">
        <p14:creationId xmlns:p14="http://schemas.microsoft.com/office/powerpoint/2010/main" val="328917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Özet</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Batı </a:t>
            </a:r>
            <a:r>
              <a:rPr lang="tr-TR" sz="2400" dirty="0" err="1"/>
              <a:t>avrupadaki</a:t>
            </a:r>
            <a:r>
              <a:rPr lang="tr-TR" sz="2400" dirty="0"/>
              <a:t> ve kuzey </a:t>
            </a:r>
            <a:r>
              <a:rPr lang="tr-TR" sz="2400" dirty="0" err="1"/>
              <a:t>Amerikadaki</a:t>
            </a:r>
            <a:r>
              <a:rPr lang="tr-TR" sz="2400" dirty="0"/>
              <a:t> Britanya, Fransa, ABD, Kanada ve Avustralya gibi ülkeler diğer ülkelerden aldığı yoğun göçün ortaya çıkardığı politik ve kültürel sorunlara çözüm üretmek ve göçmenlerin kültürel taleplerini karşılamak amacıyla “çok kültürlülük” politikası benimsemiştir. Bu kapsamda farklı kültürlere ve değişik değerlere saygı gösterilmesi beklenmektedir ve demokratik toplum için gerekli görülmektedir.</a:t>
            </a:r>
          </a:p>
        </p:txBody>
      </p:sp>
    </p:spTree>
    <p:extLst>
      <p:ext uri="{BB962C8B-B14F-4D97-AF65-F5344CB8AC3E}">
        <p14:creationId xmlns:p14="http://schemas.microsoft.com/office/powerpoint/2010/main" val="687237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Toplumsal Değerler</a:t>
            </a:r>
          </a:p>
        </p:txBody>
      </p:sp>
      <p:sp>
        <p:nvSpPr>
          <p:cNvPr id="3" name="İçerik Yer Tutucusu 2"/>
          <p:cNvSpPr>
            <a:spLocks noGrp="1"/>
          </p:cNvSpPr>
          <p:nvPr>
            <p:ph idx="1"/>
          </p:nvPr>
        </p:nvSpPr>
        <p:spPr/>
        <p:txBody>
          <a:bodyPr>
            <a:normAutofit/>
          </a:bodyPr>
          <a:lstStyle/>
          <a:p>
            <a:pPr>
              <a:lnSpc>
                <a:spcPct val="150000"/>
              </a:lnSpc>
            </a:pPr>
            <a:r>
              <a:rPr lang="tr-TR" sz="2400" dirty="0"/>
              <a:t>Değerler, “bir toplumda insanlar arasında kabul edilmiş, benimsenmiş ve yaşatılmakta olan toplumsal, insanî, ideolojik veya ilahî kaynaklı her türlü duyuş, düşünüş, davranış, kural ve kıymetlerdir.” şeklinde tanımlanmaktadır.</a:t>
            </a:r>
          </a:p>
        </p:txBody>
      </p:sp>
    </p:spTree>
    <p:extLst>
      <p:ext uri="{BB962C8B-B14F-4D97-AF65-F5344CB8AC3E}">
        <p14:creationId xmlns:p14="http://schemas.microsoft.com/office/powerpoint/2010/main" val="3026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Değerler ve İnsan</a:t>
            </a:r>
          </a:p>
        </p:txBody>
      </p:sp>
      <p:sp>
        <p:nvSpPr>
          <p:cNvPr id="3" name="İçerik Yer Tutucusu 2"/>
          <p:cNvSpPr>
            <a:spLocks noGrp="1"/>
          </p:cNvSpPr>
          <p:nvPr>
            <p:ph idx="1"/>
          </p:nvPr>
        </p:nvSpPr>
        <p:spPr/>
        <p:txBody>
          <a:bodyPr>
            <a:normAutofit/>
          </a:bodyPr>
          <a:lstStyle/>
          <a:p>
            <a:pPr>
              <a:lnSpc>
                <a:spcPct val="150000"/>
              </a:lnSpc>
            </a:pPr>
            <a:r>
              <a:rPr lang="tr-TR" sz="2400" dirty="0"/>
              <a:t>Değerler, genel anlamda insan davranışlarını belirleyen ilkeler, davranışları yönlendiren genel bir kılavuz özelliği taşımaktadır.1 Bu açıdan değerlerin bireyin tüm davranışlarıyla ilişkili olduğu düşünülebilir. Değer kavramı, insani varlık alanına özgü bir kavramdır ve bir varlık olarak insanın bütün fiilleri bir değer ile bağlantılıdır.</a:t>
            </a:r>
          </a:p>
        </p:txBody>
      </p:sp>
    </p:spTree>
    <p:extLst>
      <p:ext uri="{BB962C8B-B14F-4D97-AF65-F5344CB8AC3E}">
        <p14:creationId xmlns:p14="http://schemas.microsoft.com/office/powerpoint/2010/main" val="2749070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Değerler Krizi </a:t>
            </a:r>
          </a:p>
        </p:txBody>
      </p:sp>
      <p:sp>
        <p:nvSpPr>
          <p:cNvPr id="3" name="İçerik Yer Tutucusu 2"/>
          <p:cNvSpPr>
            <a:spLocks noGrp="1"/>
          </p:cNvSpPr>
          <p:nvPr>
            <p:ph idx="1"/>
          </p:nvPr>
        </p:nvSpPr>
        <p:spPr>
          <a:xfrm>
            <a:off x="818712" y="2222287"/>
            <a:ext cx="10554574" cy="4100875"/>
          </a:xfrm>
        </p:spPr>
        <p:txBody>
          <a:bodyPr>
            <a:normAutofit/>
          </a:bodyPr>
          <a:lstStyle/>
          <a:p>
            <a:pPr>
              <a:lnSpc>
                <a:spcPct val="150000"/>
              </a:lnSpc>
            </a:pPr>
            <a:r>
              <a:rPr lang="tr-TR" sz="2400" dirty="0"/>
              <a:t>Bir kişi belli bir toplumsal durumda önem verdiği ve diğer değerlere göre öncelik atfettiği bir değeri başka bir durumda önemsemeyebilir.1 Örneğin; güvenliği tehdit eden olayların yaşandığı dönemlerde güvenliğe önem artarken, bunların olmadığı bir dönemde bireysel serbestlikler daha öncelikli bir değer olarak görülebilir. </a:t>
            </a:r>
          </a:p>
        </p:txBody>
      </p:sp>
    </p:spTree>
    <p:extLst>
      <p:ext uri="{BB962C8B-B14F-4D97-AF65-F5344CB8AC3E}">
        <p14:creationId xmlns:p14="http://schemas.microsoft.com/office/powerpoint/2010/main" val="3216955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Değerler Krizi </a:t>
            </a:r>
          </a:p>
        </p:txBody>
      </p:sp>
      <p:sp>
        <p:nvSpPr>
          <p:cNvPr id="3" name="İçerik Yer Tutucusu 2"/>
          <p:cNvSpPr>
            <a:spLocks noGrp="1"/>
          </p:cNvSpPr>
          <p:nvPr>
            <p:ph idx="1"/>
          </p:nvPr>
        </p:nvSpPr>
        <p:spPr/>
        <p:txBody>
          <a:bodyPr>
            <a:normAutofit/>
          </a:bodyPr>
          <a:lstStyle/>
          <a:p>
            <a:pPr>
              <a:lnSpc>
                <a:spcPct val="150000"/>
              </a:lnSpc>
            </a:pPr>
            <a:r>
              <a:rPr lang="tr-TR" sz="2400" dirty="0"/>
              <a:t>Toplumda hangi değerlere öncelik verileceği ve hangi değerlerin önemli olduğu, toplumdaki bireylerin tamamının değerlere bakışı ve değerleri anlama ve algılama biçimi ile yakından ilişkilidir.</a:t>
            </a:r>
          </a:p>
          <a:p>
            <a:pPr>
              <a:lnSpc>
                <a:spcPct val="150000"/>
              </a:lnSpc>
            </a:pPr>
            <a:endParaRPr lang="tr-TR" sz="2400" dirty="0"/>
          </a:p>
        </p:txBody>
      </p:sp>
    </p:spTree>
    <p:extLst>
      <p:ext uri="{BB962C8B-B14F-4D97-AF65-F5344CB8AC3E}">
        <p14:creationId xmlns:p14="http://schemas.microsoft.com/office/powerpoint/2010/main" val="19027819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Değerler Krizi </a:t>
            </a:r>
          </a:p>
        </p:txBody>
      </p:sp>
      <p:sp>
        <p:nvSpPr>
          <p:cNvPr id="3" name="İçerik Yer Tutucusu 2"/>
          <p:cNvSpPr>
            <a:spLocks noGrp="1"/>
          </p:cNvSpPr>
          <p:nvPr>
            <p:ph idx="1"/>
          </p:nvPr>
        </p:nvSpPr>
        <p:spPr/>
        <p:txBody>
          <a:bodyPr>
            <a:normAutofit/>
          </a:bodyPr>
          <a:lstStyle/>
          <a:p>
            <a:pPr>
              <a:lnSpc>
                <a:spcPct val="150000"/>
              </a:lnSpc>
            </a:pPr>
            <a:r>
              <a:rPr lang="tr-TR" sz="2400" dirty="0"/>
              <a:t>Farklı çevrelerde yetişen insanların davranışlardaki tutarsızlık, ahlak standartlarının ve ölçütlerinin birbiriyle örtüşmemesi değerler krizine (değerler bunalımı) neden olabilmektedir.1 Örneğin, evde saygı, sorumluluk, paylaşma gibi değerleri yeterince içselleştirememiş bir çocuk veya genç, okulda veya toplumda farklı sonuçlarla karşılaşabilmektedir.1 </a:t>
            </a:r>
          </a:p>
        </p:txBody>
      </p:sp>
    </p:spTree>
    <p:extLst>
      <p:ext uri="{BB962C8B-B14F-4D97-AF65-F5344CB8AC3E}">
        <p14:creationId xmlns:p14="http://schemas.microsoft.com/office/powerpoint/2010/main" val="3167790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Değerler Krizi </a:t>
            </a:r>
          </a:p>
        </p:txBody>
      </p:sp>
      <p:sp>
        <p:nvSpPr>
          <p:cNvPr id="3" name="İçerik Yer Tutucusu 2"/>
          <p:cNvSpPr>
            <a:spLocks noGrp="1"/>
          </p:cNvSpPr>
          <p:nvPr>
            <p:ph idx="1"/>
          </p:nvPr>
        </p:nvSpPr>
        <p:spPr/>
        <p:txBody>
          <a:bodyPr>
            <a:normAutofit/>
          </a:bodyPr>
          <a:lstStyle/>
          <a:p>
            <a:pPr>
              <a:lnSpc>
                <a:spcPct val="150000"/>
              </a:lnSpc>
            </a:pPr>
            <a:r>
              <a:rPr lang="tr-TR" sz="2400" dirty="0"/>
              <a:t>Uygun değerleri belirleme konusunda homojen toplum yapılarında açık bazı temeller bulmak çok zor değildir.1 Bu durumda çocuklar objektif bir gerçeklik olarak kendi toplumlarının değerleri ve bunların uygulamaları ile tanışmaktadırlar.1 Ancak çok kültürlü toplumlarda bu tür bir yaklaşım zorluklar içermektedir. </a:t>
            </a:r>
          </a:p>
        </p:txBody>
      </p:sp>
    </p:spTree>
    <p:extLst>
      <p:ext uri="{BB962C8B-B14F-4D97-AF65-F5344CB8AC3E}">
        <p14:creationId xmlns:p14="http://schemas.microsoft.com/office/powerpoint/2010/main" val="519413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Değerler Krizi ve </a:t>
            </a:r>
            <a:r>
              <a:rPr lang="tr-TR" dirty="0" err="1"/>
              <a:t>Çokkültürlülük</a:t>
            </a:r>
            <a:r>
              <a:rPr lang="tr-TR" dirty="0"/>
              <a:t>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Sosyal hayatın devamlılığı değerlere bağlıdır.1 Özellikle yüksek değerler diyebileceğimiz ve çoğu zaman insanlar üzerinde daha etkin olan değerlere vurgu yapmak gerekmektedir.1 Bu değerler fert ve toplumların hayatına önemli faydalar sağlamaktadır.1 Örneğin; çalışmak ve kazanmak bir değer olarak ekonomik, dini, sosyal, ahlaki ve bireysel perspektiften herkes tarafından önemsenir ve değerli bulunur.</a:t>
            </a:r>
          </a:p>
        </p:txBody>
      </p:sp>
    </p:spTree>
    <p:extLst>
      <p:ext uri="{BB962C8B-B14F-4D97-AF65-F5344CB8AC3E}">
        <p14:creationId xmlns:p14="http://schemas.microsoft.com/office/powerpoint/2010/main" val="12910434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itişiklik">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3917</TotalTime>
  <Words>1067</Words>
  <Application>Microsoft Office PowerPoint</Application>
  <PresentationFormat>Geniş ekran</PresentationFormat>
  <Paragraphs>43</Paragraphs>
  <Slides>21</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21</vt:i4>
      </vt:variant>
    </vt:vector>
  </HeadingPairs>
  <TitlesOfParts>
    <vt:vector size="24" baseType="lpstr">
      <vt:lpstr>Century Gothic</vt:lpstr>
      <vt:lpstr>Wingdings 2</vt:lpstr>
      <vt:lpstr>Quotable</vt:lpstr>
      <vt:lpstr>PowerPoint Sunusu</vt:lpstr>
      <vt:lpstr>11. BÖLÜM MODERN VE ÇOK KÜLTÜRLÜ TOPLUMLARDA  DEĞERLER KRİZİ VE EĞİTİM</vt:lpstr>
      <vt:lpstr>Toplumsal Değerler</vt:lpstr>
      <vt:lpstr>Değerler ve İnsan</vt:lpstr>
      <vt:lpstr>Değerler Krizi </vt:lpstr>
      <vt:lpstr>Değerler Krizi </vt:lpstr>
      <vt:lpstr>Değerler Krizi </vt:lpstr>
      <vt:lpstr>Değerler Krizi </vt:lpstr>
      <vt:lpstr>Değerler Krizi ve Çokkültürlülük </vt:lpstr>
      <vt:lpstr>Değerler Krizi ve Çokkültürlülük </vt:lpstr>
      <vt:lpstr>Değerler Krizi ve Çokkültürlülük </vt:lpstr>
      <vt:lpstr>Değerler Krizi ve Çokkültürlülük </vt:lpstr>
      <vt:lpstr>Değerler Krizi ve Çokkültürlülük </vt:lpstr>
      <vt:lpstr>Çokkültürlü Toplumlar </vt:lpstr>
      <vt:lpstr>Çokkültürlü Toplumlar </vt:lpstr>
      <vt:lpstr>Çok Kültürlülüğe Yönelik Eleştiriler </vt:lpstr>
      <vt:lpstr>Çok Kültürlülüğe Yönelik Eleştiriler </vt:lpstr>
      <vt:lpstr>Çok Kültürlülüğe Yönelik Eleştiriler </vt:lpstr>
      <vt:lpstr>Çok Kültürlülüğe Yönelik Eleştiriler </vt:lpstr>
      <vt:lpstr>Özet </vt:lpstr>
      <vt:lpstr>Özet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Bayram ÖZER</cp:lastModifiedBy>
  <cp:revision>288</cp:revision>
  <dcterms:created xsi:type="dcterms:W3CDTF">2014-08-26T23:49:58Z</dcterms:created>
  <dcterms:modified xsi:type="dcterms:W3CDTF">2022-05-12T15:50:23Z</dcterms:modified>
</cp:coreProperties>
</file>